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9" r:id="rId10"/>
    <p:sldId id="270" r:id="rId11"/>
    <p:sldId id="271" r:id="rId12"/>
    <p:sldId id="272" r:id="rId13"/>
    <p:sldId id="275" r:id="rId14"/>
    <p:sldId id="276" r:id="rId15"/>
    <p:sldId id="283" r:id="rId16"/>
    <p:sldId id="284" r:id="rId17"/>
    <p:sldId id="281" r:id="rId18"/>
    <p:sldId id="282" r:id="rId19"/>
    <p:sldId id="285" r:id="rId20"/>
    <p:sldId id="286" r:id="rId21"/>
    <p:sldId id="280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1476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87D87-743D-4339-8635-59508FCBCAE6}" type="datetimeFigureOut">
              <a:rPr lang="zh-CN" altLang="en-US" smtClean="0"/>
              <a:t>2014/11/14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D26CF0-2479-45FF-B406-544C260DA6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418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26CF0-2479-45FF-B406-544C260DA68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6898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26CF0-2479-45FF-B406-544C260DA68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61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DB7E-16D2-4258-89B5-32114409D241}" type="datetimeFigureOut">
              <a:rPr lang="zh-CN" altLang="en-US" smtClean="0"/>
              <a:t>2014/11/14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590E-3622-4547-B123-E86B8A847C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7361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DB7E-16D2-4258-89B5-32114409D241}" type="datetimeFigureOut">
              <a:rPr lang="zh-CN" altLang="en-US" smtClean="0"/>
              <a:t>2014/11/14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590E-3622-4547-B123-E86B8A847C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609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DB7E-16D2-4258-89B5-32114409D241}" type="datetimeFigureOut">
              <a:rPr lang="zh-CN" altLang="en-US" smtClean="0"/>
              <a:t>2014/11/14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590E-3622-4547-B123-E86B8A847C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3377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DB7E-16D2-4258-89B5-32114409D241}" type="datetimeFigureOut">
              <a:rPr lang="zh-CN" altLang="en-US" smtClean="0"/>
              <a:t>2014/11/14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590E-3622-4547-B123-E86B8A847C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2230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DB7E-16D2-4258-89B5-32114409D241}" type="datetimeFigureOut">
              <a:rPr lang="zh-CN" altLang="en-US" smtClean="0"/>
              <a:t>2014/11/14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590E-3622-4547-B123-E86B8A847C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0374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DB7E-16D2-4258-89B5-32114409D241}" type="datetimeFigureOut">
              <a:rPr lang="zh-CN" altLang="en-US" smtClean="0"/>
              <a:t>2014/11/14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590E-3622-4547-B123-E86B8A847C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2884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DB7E-16D2-4258-89B5-32114409D241}" type="datetimeFigureOut">
              <a:rPr lang="zh-CN" altLang="en-US" smtClean="0"/>
              <a:t>2014/11/14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590E-3622-4547-B123-E86B8A847C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2811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DB7E-16D2-4258-89B5-32114409D241}" type="datetimeFigureOut">
              <a:rPr lang="zh-CN" altLang="en-US" smtClean="0"/>
              <a:t>2014/11/14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590E-3622-4547-B123-E86B8A847C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9095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DB7E-16D2-4258-89B5-32114409D241}" type="datetimeFigureOut">
              <a:rPr lang="zh-CN" altLang="en-US" smtClean="0"/>
              <a:t>2014/11/14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590E-3622-4547-B123-E86B8A847C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5590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DB7E-16D2-4258-89B5-32114409D241}" type="datetimeFigureOut">
              <a:rPr lang="zh-CN" altLang="en-US" smtClean="0"/>
              <a:t>2014/11/14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590E-3622-4547-B123-E86B8A847C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5703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DB7E-16D2-4258-89B5-32114409D241}" type="datetimeFigureOut">
              <a:rPr lang="zh-CN" altLang="en-US" smtClean="0"/>
              <a:t>2014/11/14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590E-3622-4547-B123-E86B8A847C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9215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8DB7E-16D2-4258-89B5-32114409D241}" type="datetimeFigureOut">
              <a:rPr lang="zh-CN" altLang="en-US" smtClean="0"/>
              <a:t>2014/11/14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F590E-3622-4547-B123-E86B8A847C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574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sciencenet.cn/u/jerrycueb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ki.net/" TargetMode="External"/><Relationship Id="rId2" Type="http://schemas.openxmlformats.org/officeDocument/2006/relationships/hyperlink" Target="http://cssci.nju.edu.cn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vpn.pku.edu.cn/,DanaInfo=cssci.nju.edu.cn+qkxx.html?id=4&amp;xk_id=32&amp;type=1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luster.ischool.drexel.edu/~cchen/citespace/utilities/CSSCIREC(new).jar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cluster.ischool.drexel.edu/~cchen/citespace/doc/tutorial/how_to_use_CiteSpace+GoogleEarth.pdf" TargetMode="External"/><Relationship Id="rId2" Type="http://schemas.openxmlformats.org/officeDocument/2006/relationships/hyperlink" Target="http://cluster.ischool.drexel.edu/~cchen/citespace/CiteSpaceManual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log.sciencenet.cn/blog-554179-836585.html" TargetMode="External"/><Relationship Id="rId4" Type="http://schemas.openxmlformats.org/officeDocument/2006/relationships/hyperlink" Target="http://cluster.ischool.drexel.edu/~cchen/citespace/doc/tutorial/how_to_download_from_WOS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如何使用</a:t>
            </a:r>
            <a:r>
              <a:rPr lang="en-US" altLang="zh-CN" dirty="0" smtClean="0"/>
              <a:t>CiteSpace</a:t>
            </a:r>
            <a:r>
              <a:rPr lang="zh-CN" altLang="en-US" dirty="0" smtClean="0"/>
              <a:t>进行中文的文献分析（</a:t>
            </a:r>
            <a:r>
              <a:rPr lang="en-US" altLang="zh-CN" dirty="0" smtClean="0"/>
              <a:t>II</a:t>
            </a:r>
            <a:r>
              <a:rPr lang="zh-CN" altLang="en-US" dirty="0" smtClean="0"/>
              <a:t>）：</a:t>
            </a:r>
            <a:r>
              <a:rPr lang="en-US" altLang="zh-CN" dirty="0" smtClean="0"/>
              <a:t>CSSCI</a:t>
            </a:r>
            <a:r>
              <a:rPr lang="zh-CN" altLang="en-US" dirty="0" smtClean="0"/>
              <a:t>部分</a:t>
            </a:r>
            <a:endParaRPr lang="zh-CN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李杰</a:t>
            </a:r>
            <a:endParaRPr lang="en-US" altLang="zh-CN" dirty="0" smtClean="0"/>
          </a:p>
          <a:p>
            <a:r>
              <a:rPr lang="zh-CN" altLang="en-US" dirty="0" smtClean="0"/>
              <a:t>首都经济贸易大学 安全与环境工程学院</a:t>
            </a:r>
            <a:endParaRPr lang="en-US" altLang="zh-CN" dirty="0" smtClean="0"/>
          </a:p>
          <a:p>
            <a:r>
              <a:rPr lang="zh-CN" altLang="en-US" dirty="0" smtClean="0"/>
              <a:t>个人主页：</a:t>
            </a:r>
            <a:r>
              <a:rPr lang="en-US" altLang="zh-CN" dirty="0" smtClean="0">
                <a:hlinkClick r:id="rId3"/>
              </a:rPr>
              <a:t>http://blog.sciencenet.cn/u/jerrycueb</a:t>
            </a:r>
            <a:r>
              <a:rPr lang="en-US" altLang="zh-CN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899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1. CiteSpace</a:t>
            </a:r>
            <a:r>
              <a:rPr lang="zh-CN" altLang="en-US" dirty="0" smtClean="0"/>
              <a:t>可分析的中文数据库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9185" y="1584414"/>
            <a:ext cx="10515600" cy="14256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000" dirty="0" smtClean="0"/>
              <a:t>CiteSpace</a:t>
            </a:r>
            <a:r>
              <a:rPr lang="zh-CN" altLang="en-US" sz="2000" dirty="0" smtClean="0"/>
              <a:t>常见用于分析中国社会科学引文索引数据库（</a:t>
            </a:r>
            <a:r>
              <a:rPr lang="en-US" altLang="zh-CN" sz="2000" dirty="0" smtClean="0"/>
              <a:t>CSSCI</a:t>
            </a:r>
            <a:r>
              <a:rPr lang="zh-CN" altLang="en-US" sz="2000" dirty="0" smtClean="0"/>
              <a:t>）和中国知网（</a:t>
            </a:r>
            <a:r>
              <a:rPr lang="en-US" altLang="zh-CN" sz="2000" dirty="0" smtClean="0"/>
              <a:t>CNKI</a:t>
            </a:r>
            <a:r>
              <a:rPr lang="zh-CN" altLang="en-US" sz="2000" dirty="0" smtClean="0"/>
              <a:t>）的数据。</a:t>
            </a:r>
            <a:endParaRPr lang="en-US" altLang="zh-CN" sz="2000" dirty="0" smtClean="0"/>
          </a:p>
          <a:p>
            <a:pPr marL="514350" indent="-514350">
              <a:buFont typeface="+mj-ea"/>
              <a:buAutoNum type="circleNumDbPlain"/>
            </a:pPr>
            <a:r>
              <a:rPr lang="en-US" altLang="zh-CN" sz="2000" dirty="0" smtClean="0"/>
              <a:t>CSSCI</a:t>
            </a:r>
            <a:r>
              <a:rPr lang="zh-CN" altLang="en-US" sz="2000" dirty="0" smtClean="0"/>
              <a:t>，</a:t>
            </a:r>
            <a:r>
              <a:rPr lang="en-US" altLang="zh-CN" sz="2000" dirty="0" smtClean="0">
                <a:hlinkClick r:id="rId2"/>
              </a:rPr>
              <a:t>http://cssci.nju.edu.cn/</a:t>
            </a:r>
            <a:r>
              <a:rPr lang="en-US" altLang="zh-CN" sz="2000" dirty="0" smtClean="0"/>
              <a:t>  </a:t>
            </a:r>
            <a:r>
              <a:rPr lang="zh-CN" altLang="en-US" sz="2000" dirty="0" smtClean="0"/>
              <a:t>需要有权限才能进行数据下载，数据</a:t>
            </a:r>
            <a:r>
              <a:rPr lang="en-US" altLang="zh-CN" sz="2000" dirty="0" smtClean="0"/>
              <a:t>1998</a:t>
            </a:r>
            <a:r>
              <a:rPr lang="zh-CN" altLang="en-US" sz="2000" dirty="0" smtClean="0"/>
              <a:t>年</a:t>
            </a:r>
            <a:r>
              <a:rPr lang="en-US" altLang="zh-CN" sz="2000" dirty="0" smtClean="0"/>
              <a:t>-</a:t>
            </a:r>
            <a:r>
              <a:rPr lang="zh-CN" altLang="en-US" sz="2000" dirty="0" smtClean="0"/>
              <a:t>至今</a:t>
            </a:r>
            <a:endParaRPr lang="en-US" altLang="zh-CN" sz="2000" dirty="0" smtClean="0"/>
          </a:p>
          <a:p>
            <a:pPr marL="514350" indent="-514350">
              <a:buFont typeface="+mj-ea"/>
              <a:buAutoNum type="circleNumDbPlain"/>
            </a:pPr>
            <a:r>
              <a:rPr lang="en-US" altLang="zh-CN" sz="2000" dirty="0" smtClean="0"/>
              <a:t>CNKI</a:t>
            </a:r>
            <a:r>
              <a:rPr lang="zh-CN" altLang="en-US" sz="2000" dirty="0" smtClean="0"/>
              <a:t>，</a:t>
            </a:r>
            <a:r>
              <a:rPr lang="en-US" altLang="zh-CN" sz="2000" dirty="0" smtClean="0">
                <a:hlinkClick r:id="rId3"/>
              </a:rPr>
              <a:t>http://www.cnki.net/</a:t>
            </a:r>
            <a:r>
              <a:rPr lang="en-US" altLang="zh-CN" sz="2000" dirty="0" smtClean="0"/>
              <a:t>      </a:t>
            </a:r>
            <a:r>
              <a:rPr lang="zh-CN" altLang="en-US" sz="2000" dirty="0" smtClean="0"/>
              <a:t>即使没有数据权限也可以收集所分析数据</a:t>
            </a:r>
            <a:endParaRPr lang="zh-CN" alt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185" y="3158692"/>
            <a:ext cx="4760295" cy="33578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0758" y="3158692"/>
            <a:ext cx="5058897" cy="335784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219666" y="3289112"/>
            <a:ext cx="3848668" cy="2047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Down Arrow 6"/>
          <p:cNvSpPr/>
          <p:nvPr/>
        </p:nvSpPr>
        <p:spPr>
          <a:xfrm>
            <a:off x="7707314" y="2889159"/>
            <a:ext cx="341194" cy="85221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Rectangle 7"/>
          <p:cNvSpPr/>
          <p:nvPr/>
        </p:nvSpPr>
        <p:spPr>
          <a:xfrm>
            <a:off x="7975281" y="2803905"/>
            <a:ext cx="36414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CiteSpace</a:t>
            </a:r>
            <a:r>
              <a:rPr lang="zh-CN" altLang="en-US" dirty="0">
                <a:solidFill>
                  <a:srgbClr val="FF0000"/>
                </a:solidFill>
              </a:rPr>
              <a:t>可用</a:t>
            </a:r>
            <a:r>
              <a:rPr lang="zh-CN" altLang="en-US" dirty="0" smtClean="0">
                <a:solidFill>
                  <a:srgbClr val="FF0000"/>
                </a:solidFill>
              </a:rPr>
              <a:t>于分析的数据库名称</a:t>
            </a:r>
            <a:endParaRPr lang="en-US" altLang="zh-CN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44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 </a:t>
            </a:r>
            <a:r>
              <a:rPr lang="zh-CN" altLang="en-US" dirty="0" smtClean="0"/>
              <a:t>登录数据库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6631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登录</a:t>
            </a:r>
            <a:r>
              <a:rPr lang="en-US" altLang="zh-CN" dirty="0" smtClean="0"/>
              <a:t>CSSCI</a:t>
            </a:r>
            <a:r>
              <a:rPr lang="zh-CN" altLang="en-US" dirty="0" smtClean="0"/>
              <a:t>（中国社会科学引文索引）</a:t>
            </a:r>
            <a:endParaRPr lang="zh-CN" altLang="en-US" dirty="0"/>
          </a:p>
        </p:txBody>
      </p:sp>
      <p:sp>
        <p:nvSpPr>
          <p:cNvPr id="6" name="Oval 5"/>
          <p:cNvSpPr/>
          <p:nvPr/>
        </p:nvSpPr>
        <p:spPr>
          <a:xfrm>
            <a:off x="523164" y="1622256"/>
            <a:ext cx="315036" cy="33072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156346"/>
            <a:ext cx="6445594" cy="4178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23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865" y="2139876"/>
            <a:ext cx="5920474" cy="44441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3. </a:t>
            </a:r>
            <a:r>
              <a:rPr lang="zh-CN" altLang="en-US" dirty="0" smtClean="0"/>
              <a:t>进入检索页面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9019"/>
            <a:ext cx="10515600" cy="4351338"/>
          </a:xfrm>
        </p:spPr>
        <p:txBody>
          <a:bodyPr/>
          <a:lstStyle/>
          <a:p>
            <a:r>
              <a:rPr lang="en-US" altLang="zh-CN" dirty="0" smtClean="0"/>
              <a:t>   </a:t>
            </a:r>
            <a:r>
              <a:rPr lang="zh-CN" altLang="en-US" dirty="0" smtClean="0"/>
              <a:t>以下以收集</a:t>
            </a:r>
            <a:r>
              <a:rPr lang="en-US" altLang="zh-CN" dirty="0" smtClean="0"/>
              <a:t>2013</a:t>
            </a:r>
            <a:r>
              <a:rPr lang="zh-CN" altLang="en-US" dirty="0" smtClean="0"/>
              <a:t>年</a:t>
            </a:r>
            <a:r>
              <a:rPr lang="en-US" altLang="zh-CN" dirty="0" smtClean="0"/>
              <a:t>《</a:t>
            </a:r>
            <a:r>
              <a:rPr lang="zh-CN" altLang="en-US" b="1" dirty="0">
                <a:hlinkClick r:id="rId3"/>
              </a:rPr>
              <a:t>管理科学</a:t>
            </a:r>
            <a:r>
              <a:rPr lang="zh-CN" altLang="en-US" b="1" dirty="0" smtClean="0">
                <a:hlinkClick r:id="rId3"/>
              </a:rPr>
              <a:t>学报</a:t>
            </a:r>
            <a:r>
              <a:rPr lang="en-US" altLang="zh-CN" dirty="0" smtClean="0"/>
              <a:t>》</a:t>
            </a:r>
            <a:r>
              <a:rPr lang="zh-CN" altLang="en-US" dirty="0" smtClean="0"/>
              <a:t>的文献数据为例</a:t>
            </a:r>
            <a:endParaRPr lang="en-US" altLang="zh-CN" dirty="0" smtClean="0"/>
          </a:p>
        </p:txBody>
      </p:sp>
      <p:sp>
        <p:nvSpPr>
          <p:cNvPr id="9" name="Rectangle 8"/>
          <p:cNvSpPr/>
          <p:nvPr/>
        </p:nvSpPr>
        <p:spPr>
          <a:xfrm>
            <a:off x="7394660" y="2185981"/>
            <a:ext cx="3877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选择“高级检索”后进入界面如左图</a:t>
            </a:r>
            <a:endParaRPr lang="zh-CN" altLang="en-US" dirty="0"/>
          </a:p>
        </p:txBody>
      </p:sp>
      <p:sp>
        <p:nvSpPr>
          <p:cNvPr id="15" name="Rectangle 14"/>
          <p:cNvSpPr/>
          <p:nvPr/>
        </p:nvSpPr>
        <p:spPr>
          <a:xfrm>
            <a:off x="8619266" y="2729923"/>
            <a:ext cx="24929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来源期刊输入“管理科学学报”，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检索字段选择“期刊名称”，匹配方式选择“精确”</a:t>
            </a:r>
            <a:endParaRPr lang="zh-CN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8619266" y="4602236"/>
            <a:ext cx="2037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时间选择“</a:t>
            </a:r>
            <a:r>
              <a:rPr lang="en-US" altLang="zh-CN" dirty="0" smtClean="0"/>
              <a:t>2013</a:t>
            </a:r>
            <a:r>
              <a:rPr lang="zh-CN" altLang="en-US" dirty="0" smtClean="0"/>
              <a:t>”</a:t>
            </a:r>
            <a:endParaRPr lang="zh-CN" altLang="en-US" dirty="0"/>
          </a:p>
        </p:txBody>
      </p:sp>
      <p:sp>
        <p:nvSpPr>
          <p:cNvPr id="20" name="Rectangle 19"/>
          <p:cNvSpPr/>
          <p:nvPr/>
        </p:nvSpPr>
        <p:spPr>
          <a:xfrm>
            <a:off x="8586183" y="5220831"/>
            <a:ext cx="31854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最后点击“检索”按钮，</a:t>
            </a:r>
            <a:endParaRPr lang="en-US" altLang="zh-CN" dirty="0" smtClean="0"/>
          </a:p>
          <a:p>
            <a:r>
              <a:rPr lang="zh-CN" altLang="en-US" dirty="0" smtClean="0"/>
              <a:t>即可得到结果页面（见下页）</a:t>
            </a:r>
            <a:endParaRPr lang="zh-CN" altLang="en-US" dirty="0"/>
          </a:p>
        </p:txBody>
      </p:sp>
      <p:sp>
        <p:nvSpPr>
          <p:cNvPr id="21" name="Oval 20"/>
          <p:cNvSpPr/>
          <p:nvPr/>
        </p:nvSpPr>
        <p:spPr>
          <a:xfrm>
            <a:off x="2816752" y="3228208"/>
            <a:ext cx="264187" cy="30771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22" name="Oval 21"/>
          <p:cNvSpPr/>
          <p:nvPr/>
        </p:nvSpPr>
        <p:spPr>
          <a:xfrm>
            <a:off x="5510222" y="2999183"/>
            <a:ext cx="264187" cy="30771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23" name="Oval 22"/>
          <p:cNvSpPr/>
          <p:nvPr/>
        </p:nvSpPr>
        <p:spPr>
          <a:xfrm>
            <a:off x="3718270" y="4361966"/>
            <a:ext cx="264187" cy="30771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24" name="Oval 23"/>
          <p:cNvSpPr/>
          <p:nvPr/>
        </p:nvSpPr>
        <p:spPr>
          <a:xfrm>
            <a:off x="2451414" y="5918173"/>
            <a:ext cx="264187" cy="30771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25" name="Oval 24"/>
          <p:cNvSpPr/>
          <p:nvPr/>
        </p:nvSpPr>
        <p:spPr>
          <a:xfrm>
            <a:off x="8203806" y="2864582"/>
            <a:ext cx="264187" cy="30771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26" name="Oval 25"/>
          <p:cNvSpPr/>
          <p:nvPr/>
        </p:nvSpPr>
        <p:spPr>
          <a:xfrm>
            <a:off x="8248808" y="3623745"/>
            <a:ext cx="264187" cy="30771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27" name="Oval 26"/>
          <p:cNvSpPr/>
          <p:nvPr/>
        </p:nvSpPr>
        <p:spPr>
          <a:xfrm>
            <a:off x="8200449" y="4633044"/>
            <a:ext cx="264187" cy="30771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28" name="Oval 27"/>
          <p:cNvSpPr/>
          <p:nvPr/>
        </p:nvSpPr>
        <p:spPr>
          <a:xfrm>
            <a:off x="8233281" y="5238623"/>
            <a:ext cx="264187" cy="30771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5379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68357"/>
            <a:ext cx="5105569" cy="43513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4. </a:t>
            </a:r>
            <a:r>
              <a:rPr lang="zh-CN" altLang="en-US" dirty="0" smtClean="0"/>
              <a:t>检索结果及其基本信息</a:t>
            </a:r>
            <a:endParaRPr lang="zh-CN" altLang="en-US" dirty="0"/>
          </a:p>
        </p:txBody>
      </p:sp>
      <p:sp>
        <p:nvSpPr>
          <p:cNvPr id="7" name="Oval 6"/>
          <p:cNvSpPr/>
          <p:nvPr/>
        </p:nvSpPr>
        <p:spPr>
          <a:xfrm>
            <a:off x="6884157" y="1590642"/>
            <a:ext cx="271865" cy="3247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8" name="Rectangle 7"/>
          <p:cNvSpPr/>
          <p:nvPr/>
        </p:nvSpPr>
        <p:spPr>
          <a:xfrm>
            <a:off x="7482907" y="1573477"/>
            <a:ext cx="42410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检索的基本条件以及返回的记录数。</a:t>
            </a:r>
            <a:endParaRPr lang="en-US" altLang="zh-CN" dirty="0" smtClean="0"/>
          </a:p>
          <a:p>
            <a:r>
              <a:rPr lang="zh-CN" altLang="en-US" dirty="0"/>
              <a:t>共</a:t>
            </a:r>
            <a:r>
              <a:rPr lang="zh-CN" altLang="en-US" dirty="0" smtClean="0"/>
              <a:t>检索到</a:t>
            </a:r>
            <a:r>
              <a:rPr lang="en-US" altLang="zh-CN" dirty="0" smtClean="0"/>
              <a:t>2013</a:t>
            </a:r>
            <a:r>
              <a:rPr lang="zh-CN" altLang="en-US" dirty="0" smtClean="0"/>
              <a:t>年发表于管理科学学报的</a:t>
            </a:r>
            <a:r>
              <a:rPr lang="en-US" altLang="zh-CN" dirty="0" smtClean="0"/>
              <a:t>94</a:t>
            </a:r>
            <a:r>
              <a:rPr lang="zh-CN" altLang="en-US" dirty="0" smtClean="0"/>
              <a:t>篇论文</a:t>
            </a:r>
            <a:endParaRPr lang="zh-CN" altLang="en-US" dirty="0"/>
          </a:p>
        </p:txBody>
      </p:sp>
      <p:sp>
        <p:nvSpPr>
          <p:cNvPr id="9" name="Oval 8"/>
          <p:cNvSpPr/>
          <p:nvPr/>
        </p:nvSpPr>
        <p:spPr>
          <a:xfrm>
            <a:off x="566335" y="2496807"/>
            <a:ext cx="271865" cy="3247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12" name="Oval 11"/>
          <p:cNvSpPr/>
          <p:nvPr/>
        </p:nvSpPr>
        <p:spPr>
          <a:xfrm>
            <a:off x="1667838" y="4520420"/>
            <a:ext cx="271865" cy="3247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13" name="Oval 12"/>
          <p:cNvSpPr/>
          <p:nvPr/>
        </p:nvSpPr>
        <p:spPr>
          <a:xfrm>
            <a:off x="6887097" y="2496807"/>
            <a:ext cx="271865" cy="3247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14" name="Rectangle 13"/>
          <p:cNvSpPr/>
          <p:nvPr/>
        </p:nvSpPr>
        <p:spPr>
          <a:xfrm>
            <a:off x="7455657" y="2496807"/>
            <a:ext cx="42410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可以进一步对检索的结果进行精炼，也可以作为基本的统计信息来使用</a:t>
            </a:r>
            <a:endParaRPr lang="zh-CN" altLang="en-US" dirty="0"/>
          </a:p>
        </p:txBody>
      </p:sp>
      <p:sp>
        <p:nvSpPr>
          <p:cNvPr id="16" name="Oval 15"/>
          <p:cNvSpPr/>
          <p:nvPr/>
        </p:nvSpPr>
        <p:spPr>
          <a:xfrm>
            <a:off x="4385136" y="4087209"/>
            <a:ext cx="271865" cy="3247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17" name="Oval 16"/>
          <p:cNvSpPr/>
          <p:nvPr/>
        </p:nvSpPr>
        <p:spPr>
          <a:xfrm>
            <a:off x="6887097" y="3435264"/>
            <a:ext cx="271865" cy="3247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7482907" y="3412979"/>
            <a:ext cx="42410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返回的文献记录结果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988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15435" y="1518451"/>
            <a:ext cx="5483144" cy="25325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5. </a:t>
            </a:r>
            <a:r>
              <a:rPr lang="zh-CN" altLang="en-US" dirty="0" smtClean="0"/>
              <a:t>选择并下载数据</a:t>
            </a:r>
            <a:endParaRPr lang="zh-CN" altLang="en-US" dirty="0"/>
          </a:p>
        </p:txBody>
      </p:sp>
      <p:sp>
        <p:nvSpPr>
          <p:cNvPr id="5" name="Right Arrow 4"/>
          <p:cNvSpPr/>
          <p:nvPr/>
        </p:nvSpPr>
        <p:spPr>
          <a:xfrm>
            <a:off x="4069277" y="3696182"/>
            <a:ext cx="1050878" cy="35484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Rectangle 5"/>
          <p:cNvSpPr/>
          <p:nvPr/>
        </p:nvSpPr>
        <p:spPr>
          <a:xfrm>
            <a:off x="2214258" y="2734218"/>
            <a:ext cx="25784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点击                   选择本页的</a:t>
            </a:r>
            <a:r>
              <a:rPr lang="en-US" altLang="zh-CN" dirty="0" smtClean="0"/>
              <a:t>50</a:t>
            </a:r>
            <a:r>
              <a:rPr lang="zh-CN" altLang="en-US" dirty="0" smtClean="0"/>
              <a:t>条记录，然后点击下一页，直到选中</a:t>
            </a:r>
            <a:r>
              <a:rPr lang="en-US" altLang="zh-CN" dirty="0" smtClean="0"/>
              <a:t>94</a:t>
            </a:r>
            <a:r>
              <a:rPr lang="zh-CN" altLang="en-US" dirty="0" smtClean="0"/>
              <a:t>条记录</a:t>
            </a:r>
            <a:endParaRPr lang="zh-CN" alt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4695" y="2779596"/>
            <a:ext cx="866667" cy="32381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155" y="4124674"/>
            <a:ext cx="5278424" cy="2397413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1950071" y="2739582"/>
            <a:ext cx="264187" cy="30771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20" name="Oval 19"/>
          <p:cNvSpPr/>
          <p:nvPr/>
        </p:nvSpPr>
        <p:spPr>
          <a:xfrm>
            <a:off x="6593371" y="5908032"/>
            <a:ext cx="264187" cy="30771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22" name="Rectangle 21"/>
          <p:cNvSpPr/>
          <p:nvPr/>
        </p:nvSpPr>
        <p:spPr>
          <a:xfrm>
            <a:off x="2392156" y="5723366"/>
            <a:ext cx="25784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点击“下载”保存文件</a:t>
            </a:r>
            <a:endParaRPr lang="en-US" altLang="zh-CN" dirty="0" smtClean="0"/>
          </a:p>
          <a:p>
            <a:r>
              <a:rPr lang="zh-CN" altLang="en-US" dirty="0" smtClean="0"/>
              <a:t>如下页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5700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6.</a:t>
            </a:r>
            <a:r>
              <a:rPr lang="zh-CN" altLang="en-US" dirty="0" smtClean="0"/>
              <a:t>数据导出</a:t>
            </a:r>
            <a:r>
              <a:rPr lang="en-US" altLang="zh-CN" dirty="0" smtClean="0"/>
              <a:t> </a:t>
            </a:r>
            <a:endParaRPr lang="zh-CN" alt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097876"/>
            <a:ext cx="4470779" cy="333341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9189" y="1472324"/>
            <a:ext cx="5917578" cy="4366153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1379926" y="5530762"/>
            <a:ext cx="264187" cy="30771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13" name="Oval 12"/>
          <p:cNvSpPr/>
          <p:nvPr/>
        </p:nvSpPr>
        <p:spPr>
          <a:xfrm>
            <a:off x="6770792" y="6003567"/>
            <a:ext cx="264187" cy="30771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14" name="Rectangle 13"/>
          <p:cNvSpPr/>
          <p:nvPr/>
        </p:nvSpPr>
        <p:spPr>
          <a:xfrm>
            <a:off x="1750847" y="5551690"/>
            <a:ext cx="42410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保存记录</a:t>
            </a:r>
            <a:endParaRPr lang="zh-CN" altLang="en-US" dirty="0"/>
          </a:p>
        </p:txBody>
      </p:sp>
      <p:sp>
        <p:nvSpPr>
          <p:cNvPr id="15" name="Rectangle 14"/>
          <p:cNvSpPr/>
          <p:nvPr/>
        </p:nvSpPr>
        <p:spPr>
          <a:xfrm>
            <a:off x="7112757" y="6003567"/>
            <a:ext cx="42410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打开所下载的文本，并另存在</a:t>
            </a:r>
            <a:r>
              <a:rPr lang="en-US" altLang="zh-CN" dirty="0" smtClean="0"/>
              <a:t>UTF-8</a:t>
            </a:r>
            <a:r>
              <a:rPr lang="zh-CN" altLang="en-US" dirty="0" smtClean="0"/>
              <a:t>格式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9946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1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671" y="1838309"/>
            <a:ext cx="7084529" cy="30760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7. </a:t>
            </a:r>
            <a:r>
              <a:rPr lang="zh-CN" altLang="en-US" dirty="0" smtClean="0"/>
              <a:t>数据转换</a:t>
            </a:r>
            <a:endParaRPr lang="zh-CN" altLang="en-US" dirty="0"/>
          </a:p>
        </p:txBody>
      </p:sp>
      <p:sp>
        <p:nvSpPr>
          <p:cNvPr id="5" name="Down Arrow 4"/>
          <p:cNvSpPr/>
          <p:nvPr/>
        </p:nvSpPr>
        <p:spPr>
          <a:xfrm>
            <a:off x="3772935" y="1284507"/>
            <a:ext cx="337624" cy="73846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Rectangle 5"/>
          <p:cNvSpPr/>
          <p:nvPr/>
        </p:nvSpPr>
        <p:spPr>
          <a:xfrm>
            <a:off x="4110559" y="1395167"/>
            <a:ext cx="2743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选择“</a:t>
            </a:r>
            <a:r>
              <a:rPr lang="en-US" altLang="zh-CN" dirty="0"/>
              <a:t>CSSCI</a:t>
            </a:r>
            <a:r>
              <a:rPr lang="zh-CN" altLang="en-US" dirty="0" smtClean="0"/>
              <a:t>”</a:t>
            </a:r>
            <a:endParaRPr lang="en-US" altLang="zh-CN" dirty="0" smtClean="0"/>
          </a:p>
        </p:txBody>
      </p:sp>
      <p:sp>
        <p:nvSpPr>
          <p:cNvPr id="10" name="Rectangle 9"/>
          <p:cNvSpPr/>
          <p:nvPr/>
        </p:nvSpPr>
        <p:spPr>
          <a:xfrm>
            <a:off x="8593839" y="2090143"/>
            <a:ext cx="2743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选择“原始数据文件夹”</a:t>
            </a:r>
            <a:endParaRPr lang="en-US" altLang="zh-CN" dirty="0" smtClean="0"/>
          </a:p>
        </p:txBody>
      </p:sp>
      <p:sp>
        <p:nvSpPr>
          <p:cNvPr id="11" name="Oval 10"/>
          <p:cNvSpPr/>
          <p:nvPr/>
        </p:nvSpPr>
        <p:spPr>
          <a:xfrm>
            <a:off x="8148235" y="2134713"/>
            <a:ext cx="271865" cy="3247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12" name="Oval 11"/>
          <p:cNvSpPr/>
          <p:nvPr/>
        </p:nvSpPr>
        <p:spPr>
          <a:xfrm>
            <a:off x="8164996" y="2501677"/>
            <a:ext cx="271865" cy="3247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13" name="Rectangle 12"/>
          <p:cNvSpPr/>
          <p:nvPr/>
        </p:nvSpPr>
        <p:spPr>
          <a:xfrm>
            <a:off x="8593839" y="2506945"/>
            <a:ext cx="2743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建立一个空的文件夹用于保存转换后的数据</a:t>
            </a:r>
            <a:endParaRPr lang="en-US" altLang="zh-CN" dirty="0" smtClean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1119" y="3595157"/>
            <a:ext cx="4086795" cy="246528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7315200" y="6129072"/>
            <a:ext cx="45380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最好自己建立一个</a:t>
            </a:r>
            <a:r>
              <a:rPr lang="en-US" altLang="zh-CN" dirty="0" smtClean="0"/>
              <a:t>input</a:t>
            </a:r>
            <a:r>
              <a:rPr lang="zh-CN" altLang="en-US" dirty="0" smtClean="0"/>
              <a:t>文件夹保存原始数据，</a:t>
            </a:r>
            <a:r>
              <a:rPr lang="en-US" altLang="zh-CN" dirty="0" smtClean="0"/>
              <a:t>output</a:t>
            </a:r>
            <a:r>
              <a:rPr lang="zh-CN" altLang="en-US" dirty="0" smtClean="0"/>
              <a:t>保存转换后的数据</a:t>
            </a:r>
            <a:endParaRPr lang="en-US" altLang="zh-CN" dirty="0" smtClean="0"/>
          </a:p>
        </p:txBody>
      </p:sp>
      <p:sp>
        <p:nvSpPr>
          <p:cNvPr id="8" name="Rectangle 7"/>
          <p:cNvSpPr/>
          <p:nvPr/>
        </p:nvSpPr>
        <p:spPr>
          <a:xfrm>
            <a:off x="230671" y="491144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 smtClean="0"/>
              <a:t>建议使用最新版的数据转换插件：</a:t>
            </a:r>
            <a:endParaRPr lang="en-US" altLang="zh-CN" dirty="0" smtClean="0"/>
          </a:p>
          <a:p>
            <a:r>
              <a:rPr lang="zh-CN" altLang="en-US" dirty="0" smtClean="0">
                <a:hlinkClick r:id="rId4"/>
              </a:rPr>
              <a:t>http</a:t>
            </a:r>
            <a:r>
              <a:rPr lang="zh-CN" altLang="en-US" dirty="0">
                <a:hlinkClick r:id="rId4"/>
              </a:rPr>
              <a:t>://cluster.ischool.drexel.edu/~cchen/citespace/utilities/CSSCIREC(new).</a:t>
            </a:r>
            <a:r>
              <a:rPr lang="zh-CN" altLang="en-US" dirty="0" smtClean="0">
                <a:hlinkClick r:id="rId4"/>
              </a:rPr>
              <a:t>ja</a:t>
            </a:r>
            <a:r>
              <a:rPr lang="en-US" altLang="zh-CN" dirty="0" smtClean="0">
                <a:hlinkClick r:id="rId4"/>
              </a:rPr>
              <a:t>r</a:t>
            </a:r>
            <a:r>
              <a:rPr lang="en-US" altLang="zh-CN" dirty="0" smtClean="0"/>
              <a:t>  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862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7. </a:t>
            </a:r>
            <a:r>
              <a:rPr lang="zh-CN" altLang="en-US" dirty="0" smtClean="0"/>
              <a:t>数据转换</a:t>
            </a:r>
            <a:endParaRPr lang="zh-CN" alt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9463" y="1492167"/>
            <a:ext cx="7620000" cy="27527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6562" y="3376469"/>
            <a:ext cx="7620000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57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0973" y="1527069"/>
            <a:ext cx="7620000" cy="27527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7. </a:t>
            </a:r>
            <a:r>
              <a:rPr lang="zh-CN" altLang="en-US" dirty="0" smtClean="0"/>
              <a:t>数据转换</a:t>
            </a:r>
            <a:endParaRPr lang="zh-CN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2041090" y="5999223"/>
            <a:ext cx="59344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点击“</a:t>
            </a:r>
            <a:r>
              <a:rPr lang="en-US" altLang="zh-CN" dirty="0" smtClean="0"/>
              <a:t>Format Conversion</a:t>
            </a:r>
            <a:r>
              <a:rPr lang="zh-CN" altLang="en-US" dirty="0" smtClean="0"/>
              <a:t>”，完成转换后会显示“</a:t>
            </a:r>
            <a:r>
              <a:rPr lang="en-US" altLang="zh-CN" dirty="0" smtClean="0"/>
              <a:t>Finished</a:t>
            </a:r>
            <a:r>
              <a:rPr lang="zh-CN" altLang="en-US" dirty="0" smtClean="0"/>
              <a:t>”</a:t>
            </a:r>
            <a:endParaRPr lang="en-US" altLang="zh-CN" dirty="0" smtClean="0"/>
          </a:p>
        </p:txBody>
      </p:sp>
      <p:sp>
        <p:nvSpPr>
          <p:cNvPr id="6" name="Oval 5"/>
          <p:cNvSpPr/>
          <p:nvPr/>
        </p:nvSpPr>
        <p:spPr>
          <a:xfrm>
            <a:off x="1595487" y="6043793"/>
            <a:ext cx="271865" cy="3247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7" name="Oval 6"/>
          <p:cNvSpPr/>
          <p:nvPr/>
        </p:nvSpPr>
        <p:spPr>
          <a:xfrm>
            <a:off x="3336905" y="2741050"/>
            <a:ext cx="271865" cy="3247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379" y="3187902"/>
            <a:ext cx="7620000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17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452" y="2010887"/>
            <a:ext cx="3714286" cy="25619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8.</a:t>
            </a:r>
            <a:r>
              <a:rPr lang="zh-CN" altLang="en-US" dirty="0" smtClean="0"/>
              <a:t>数据转换结果</a:t>
            </a:r>
            <a:endParaRPr lang="zh-CN" altLang="en-US" dirty="0"/>
          </a:p>
        </p:txBody>
      </p:sp>
      <p:sp>
        <p:nvSpPr>
          <p:cNvPr id="6" name="Right Arrow 5"/>
          <p:cNvSpPr/>
          <p:nvPr/>
        </p:nvSpPr>
        <p:spPr>
          <a:xfrm>
            <a:off x="4304714" y="3291840"/>
            <a:ext cx="1410926" cy="45016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828462" y="5783066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转换前</a:t>
            </a:r>
            <a:endParaRPr lang="en-US" altLang="zh-CN" dirty="0" smtClean="0"/>
          </a:p>
        </p:txBody>
      </p:sp>
      <p:sp>
        <p:nvSpPr>
          <p:cNvPr id="8" name="Rectangle 7"/>
          <p:cNvSpPr/>
          <p:nvPr/>
        </p:nvSpPr>
        <p:spPr>
          <a:xfrm>
            <a:off x="7941315" y="6012966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转换后</a:t>
            </a:r>
            <a:endParaRPr lang="en-US" altLang="zh-CN" dirty="0" smtClean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715640" y="1027906"/>
            <a:ext cx="482124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56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9.</a:t>
            </a:r>
            <a:r>
              <a:rPr lang="zh-CN" altLang="en-US" dirty="0" smtClean="0"/>
              <a:t>建立分析项目文件</a:t>
            </a:r>
            <a:endParaRPr lang="zh-CN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55236"/>
            <a:ext cx="7114286" cy="407619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129798" y="3337890"/>
            <a:ext cx="36870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建立空文件</a:t>
            </a:r>
            <a:r>
              <a:rPr lang="en-US" altLang="zh-CN" dirty="0" smtClean="0"/>
              <a:t>data</a:t>
            </a:r>
            <a:r>
              <a:rPr lang="zh-CN" altLang="en-US" dirty="0" smtClean="0"/>
              <a:t>和</a:t>
            </a:r>
            <a:r>
              <a:rPr lang="en-US" altLang="zh-CN" dirty="0" smtClean="0"/>
              <a:t>project</a:t>
            </a:r>
            <a:r>
              <a:rPr lang="zh-CN" altLang="en-US" dirty="0" smtClean="0"/>
              <a:t>，</a:t>
            </a:r>
            <a:endParaRPr lang="en-US" altLang="zh-CN" dirty="0" smtClean="0"/>
          </a:p>
          <a:p>
            <a:r>
              <a:rPr lang="zh-CN" altLang="en-US" dirty="0" smtClean="0"/>
              <a:t>复制转换后的数据文件到</a:t>
            </a:r>
            <a:r>
              <a:rPr lang="en-US" altLang="zh-CN" dirty="0" smtClean="0"/>
              <a:t>data</a:t>
            </a:r>
            <a:r>
              <a:rPr lang="zh-CN" altLang="en-US" dirty="0" smtClean="0"/>
              <a:t>文件</a:t>
            </a:r>
            <a:endParaRPr lang="en-US" altLang="zh-CN" dirty="0" smtClean="0"/>
          </a:p>
          <a:p>
            <a:r>
              <a:rPr lang="en-US" altLang="zh-CN" dirty="0" smtClean="0"/>
              <a:t>Project</a:t>
            </a:r>
            <a:r>
              <a:rPr lang="zh-CN" altLang="en-US" dirty="0" smtClean="0"/>
              <a:t>文件夹仍然为空（主要用于保存分析后的结果）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86381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10.</a:t>
            </a:r>
            <a:r>
              <a:rPr lang="zh-CN" altLang="en-US" dirty="0" smtClean="0"/>
              <a:t>使用</a:t>
            </a:r>
            <a:r>
              <a:rPr lang="en-US" altLang="zh-CN" dirty="0" smtClean="0"/>
              <a:t>CiteSpace</a:t>
            </a:r>
            <a:r>
              <a:rPr lang="zh-CN" altLang="en-US" dirty="0" smtClean="0"/>
              <a:t>进行分析</a:t>
            </a:r>
            <a:endParaRPr lang="zh-CN" altLang="en-US" dirty="0"/>
          </a:p>
        </p:txBody>
      </p:sp>
      <p:sp>
        <p:nvSpPr>
          <p:cNvPr id="6" name="Rectangle 5"/>
          <p:cNvSpPr/>
          <p:nvPr/>
        </p:nvSpPr>
        <p:spPr>
          <a:xfrm>
            <a:off x="6877130" y="2850694"/>
            <a:ext cx="4928184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sz="2000" dirty="0"/>
              <a:t>工程名称为</a:t>
            </a:r>
            <a:r>
              <a:rPr lang="zh-CN" altLang="en-US" sz="2000" dirty="0" smtClean="0"/>
              <a:t>：管理科学学报</a:t>
            </a:r>
            <a:endParaRPr lang="en-US" altLang="zh-CN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n-US" altLang="zh-CN" sz="2000" dirty="0" smtClean="0"/>
              <a:t>Project</a:t>
            </a:r>
            <a:r>
              <a:rPr lang="zh-CN" altLang="en-US" sz="2000" dirty="0"/>
              <a:t>和</a:t>
            </a:r>
            <a:r>
              <a:rPr lang="en-US" altLang="zh-CN" sz="2000" dirty="0"/>
              <a:t>data</a:t>
            </a:r>
            <a:r>
              <a:rPr lang="zh-CN" altLang="en-US" sz="2000" dirty="0"/>
              <a:t>分别对应到相应的文件夹</a:t>
            </a:r>
            <a:endParaRPr lang="en-US" altLang="zh-CN" sz="2000" dirty="0"/>
          </a:p>
          <a:p>
            <a:pPr marL="457200" indent="-457200">
              <a:buFont typeface="+mj-lt"/>
              <a:buAutoNum type="arabicPeriod"/>
            </a:pPr>
            <a:r>
              <a:rPr lang="en-US" altLang="zh-CN" sz="2000" dirty="0"/>
              <a:t>Language</a:t>
            </a:r>
            <a:r>
              <a:rPr lang="zh-CN" altLang="en-US" sz="2000" dirty="0"/>
              <a:t>选择</a:t>
            </a:r>
            <a:r>
              <a:rPr lang="en-US" altLang="zh-CN" sz="2000" dirty="0"/>
              <a:t>Chinese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8000" y="1690688"/>
            <a:ext cx="544330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7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10.</a:t>
            </a:r>
            <a:r>
              <a:rPr lang="zh-CN" altLang="en-US" dirty="0" smtClean="0"/>
              <a:t>使用</a:t>
            </a:r>
            <a:r>
              <a:rPr lang="en-US" altLang="zh-CN" dirty="0" smtClean="0"/>
              <a:t>CiteSpace</a:t>
            </a:r>
            <a:r>
              <a:rPr lang="zh-CN" altLang="en-US" dirty="0" smtClean="0"/>
              <a:t>进行分析</a:t>
            </a:r>
            <a:endParaRPr lang="zh-CN" altLang="en-US" dirty="0"/>
          </a:p>
        </p:txBody>
      </p:sp>
      <p:sp>
        <p:nvSpPr>
          <p:cNvPr id="9" name="Rectangle 8"/>
          <p:cNvSpPr/>
          <p:nvPr/>
        </p:nvSpPr>
        <p:spPr>
          <a:xfrm>
            <a:off x="4059695" y="5887225"/>
            <a:ext cx="23220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对相关参数进行设置</a:t>
            </a:r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5834" y="1426705"/>
            <a:ext cx="816473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8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11.</a:t>
            </a:r>
            <a:r>
              <a:rPr lang="zh-CN" altLang="en-US" dirty="0" smtClean="0"/>
              <a:t>结果</a:t>
            </a:r>
            <a:endParaRPr lang="zh-CN" alt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8496" y="1513266"/>
            <a:ext cx="7566197" cy="492199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555152" y="843240"/>
            <a:ext cx="5500224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en-US" altLang="zh-CN" dirty="0" smtClean="0"/>
              <a:t>2013</a:t>
            </a:r>
            <a:r>
              <a:rPr lang="zh-CN" altLang="en-US" dirty="0" smtClean="0"/>
              <a:t>年在</a:t>
            </a:r>
            <a:r>
              <a:rPr lang="en-US" altLang="zh-CN" dirty="0"/>
              <a:t>《</a:t>
            </a:r>
            <a:r>
              <a:rPr lang="zh-CN" altLang="en-US" dirty="0"/>
              <a:t>管理科学学报</a:t>
            </a:r>
            <a:r>
              <a:rPr lang="en-US" altLang="zh-CN" dirty="0"/>
              <a:t>》</a:t>
            </a:r>
            <a:r>
              <a:rPr lang="zh-CN" altLang="en-US" dirty="0"/>
              <a:t>发表论文的机构共现网络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85209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11.</a:t>
            </a:r>
            <a:r>
              <a:rPr lang="zh-CN" altLang="en-US" dirty="0"/>
              <a:t>结果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2524" y="1485970"/>
            <a:ext cx="6419780" cy="511560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55152" y="843240"/>
            <a:ext cx="5500224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en-US" altLang="zh-CN" dirty="0" smtClean="0"/>
              <a:t>2013</a:t>
            </a:r>
            <a:r>
              <a:rPr lang="zh-CN" altLang="en-US" dirty="0" smtClean="0"/>
              <a:t>年在</a:t>
            </a:r>
            <a:r>
              <a:rPr lang="en-US" altLang="zh-CN" dirty="0"/>
              <a:t>《</a:t>
            </a:r>
            <a:r>
              <a:rPr lang="zh-CN" altLang="en-US" dirty="0"/>
              <a:t>管理科学学报</a:t>
            </a:r>
            <a:r>
              <a:rPr lang="en-US" altLang="zh-CN" dirty="0"/>
              <a:t>》</a:t>
            </a:r>
            <a:r>
              <a:rPr lang="zh-CN" altLang="en-US" dirty="0"/>
              <a:t>发表论文</a:t>
            </a:r>
            <a:r>
              <a:rPr lang="zh-CN" altLang="en-US" dirty="0" smtClean="0"/>
              <a:t>的作者共</a:t>
            </a:r>
            <a:r>
              <a:rPr lang="zh-CN" altLang="en-US" dirty="0"/>
              <a:t>现网络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8045874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例子</a:t>
            </a:r>
            <a:r>
              <a:rPr lang="en-US" altLang="zh-CN" dirty="0" smtClean="0"/>
              <a:t>1</a:t>
            </a:r>
            <a:r>
              <a:rPr lang="zh-CN" altLang="en-US" dirty="0" smtClean="0"/>
              <a:t>：</a:t>
            </a:r>
            <a:r>
              <a:rPr lang="en-US" altLang="zh-CN" dirty="0" smtClean="0"/>
              <a:t>《</a:t>
            </a:r>
            <a:r>
              <a:rPr lang="zh-CN" altLang="en-US" dirty="0" smtClean="0"/>
              <a:t>经济研究</a:t>
            </a:r>
            <a:r>
              <a:rPr lang="en-US" altLang="zh-CN" dirty="0" smtClean="0"/>
              <a:t>》</a:t>
            </a:r>
            <a:r>
              <a:rPr lang="zh-CN" altLang="en-US" dirty="0" smtClean="0"/>
              <a:t>的知识图谱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2545"/>
            <a:ext cx="11021704" cy="4351338"/>
          </a:xfrm>
        </p:spPr>
        <p:txBody>
          <a:bodyPr>
            <a:normAutofit/>
          </a:bodyPr>
          <a:lstStyle/>
          <a:p>
            <a:r>
              <a:rPr lang="zh-CN" altLang="zh-CN" sz="2400" dirty="0"/>
              <a:t>本文的数据来源于中国科学引文数据库</a:t>
            </a:r>
            <a:r>
              <a:rPr lang="en-US" altLang="zh-CN" sz="2400" dirty="0"/>
              <a:t>CSSCI</a:t>
            </a:r>
            <a:r>
              <a:rPr lang="zh-CN" altLang="zh-CN" sz="2400" dirty="0"/>
              <a:t>（</a:t>
            </a:r>
            <a:r>
              <a:rPr lang="en-US" altLang="zh-CN" sz="2400" dirty="0"/>
              <a:t>http://cssci.nju.edu.cn/），年份选择1998~2012</a:t>
            </a:r>
            <a:r>
              <a:rPr lang="zh-CN" altLang="zh-CN" sz="2400" dirty="0"/>
              <a:t>年，选择来源文献。并在期刊名称中输入</a:t>
            </a:r>
            <a:r>
              <a:rPr lang="en-US" altLang="zh-CN" sz="2400" dirty="0"/>
              <a:t>“</a:t>
            </a:r>
            <a:r>
              <a:rPr lang="zh-CN" altLang="zh-CN" sz="2400" dirty="0"/>
              <a:t>经济研究</a:t>
            </a:r>
            <a:r>
              <a:rPr lang="en-US" altLang="zh-CN" sz="2400" dirty="0"/>
              <a:t>”</a:t>
            </a:r>
            <a:r>
              <a:rPr lang="zh-CN" altLang="zh-CN" sz="2400" dirty="0"/>
              <a:t>，并勾选“精确”。共检索到包括论文，综述，评论等各类文献</a:t>
            </a:r>
            <a:r>
              <a:rPr lang="en-US" altLang="zh-CN" sz="2400" dirty="0"/>
              <a:t>2064</a:t>
            </a:r>
            <a:r>
              <a:rPr lang="zh-CN" altLang="zh-CN" sz="2400" dirty="0"/>
              <a:t>条（参见表</a:t>
            </a:r>
            <a:r>
              <a:rPr lang="en-US" altLang="zh-CN" sz="2400" dirty="0"/>
              <a:t>1</a:t>
            </a:r>
            <a:r>
              <a:rPr lang="zh-CN" altLang="zh-CN" sz="2400" dirty="0"/>
              <a:t>），经济研究的年载文量分布参见图</a:t>
            </a:r>
            <a:r>
              <a:rPr lang="en-US" altLang="zh-CN" sz="2400" dirty="0"/>
              <a:t>1</a:t>
            </a:r>
            <a:r>
              <a:rPr lang="zh-CN" altLang="zh-CN" sz="2400" dirty="0"/>
              <a:t>。下载检索结果并保存为</a:t>
            </a:r>
            <a:r>
              <a:rPr lang="en-US" altLang="zh-CN" sz="2400" dirty="0"/>
              <a:t>“txt”</a:t>
            </a:r>
            <a:r>
              <a:rPr lang="zh-CN" altLang="zh-CN" sz="2400" dirty="0"/>
              <a:t>格式文件。“</a:t>
            </a:r>
            <a:r>
              <a:rPr lang="en-US" altLang="zh-CN" sz="2400" dirty="0"/>
              <a:t>txt</a:t>
            </a:r>
            <a:r>
              <a:rPr lang="zh-CN" altLang="zh-CN" sz="2400" dirty="0"/>
              <a:t>”文本内容包含的论文内容包含作者、机构、关键词、基金和引文等信息。</a:t>
            </a:r>
          </a:p>
          <a:p>
            <a:endParaRPr lang="zh-CN" altLang="en-US" sz="2400" dirty="0"/>
          </a:p>
        </p:txBody>
      </p:sp>
      <p:pic>
        <p:nvPicPr>
          <p:cNvPr id="4" name="图片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513" y="3163498"/>
            <a:ext cx="5639408" cy="32509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8720921" y="5622500"/>
            <a:ext cx="2339102" cy="461665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zh-CN" altLang="en-US" sz="2400" dirty="0" smtClean="0"/>
              <a:t>文献的年度分布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990312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其他例子：</a:t>
            </a:r>
            <a:r>
              <a:rPr lang="en-US" altLang="zh-CN" dirty="0" smtClean="0"/>
              <a:t>《</a:t>
            </a:r>
            <a:r>
              <a:rPr lang="zh-CN" altLang="en-US" dirty="0" smtClean="0"/>
              <a:t>经济研究</a:t>
            </a:r>
            <a:r>
              <a:rPr lang="en-US" altLang="zh-CN" dirty="0" smtClean="0"/>
              <a:t>》</a:t>
            </a:r>
            <a:r>
              <a:rPr lang="zh-CN" altLang="en-US" dirty="0" smtClean="0"/>
              <a:t>的科学知识图谱</a:t>
            </a:r>
            <a:endParaRPr lang="zh-CN" alt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9394" y="1551951"/>
            <a:ext cx="5748243" cy="45895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459769" y="5441624"/>
            <a:ext cx="1415772" cy="461665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zh-CN" altLang="en-US" sz="2400" dirty="0" smtClean="0"/>
              <a:t>共词网络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448532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例子</a:t>
            </a:r>
            <a:r>
              <a:rPr lang="en-US" altLang="zh-CN" dirty="0" smtClean="0"/>
              <a:t>2</a:t>
            </a:r>
            <a:r>
              <a:rPr lang="zh-CN" altLang="en-US" dirty="0" smtClean="0"/>
              <a:t>：马克思主义研究的共词网络</a:t>
            </a:r>
            <a:endParaRPr lang="zh-CN" alt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30861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048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图 </a:t>
            </a:r>
            <a:r>
              <a:rPr kumimoji="0" lang="en-US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  </a:t>
            </a:r>
            <a:r>
              <a:rPr kumimoji="0" lang="zh-CN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马克思主义研究的关键词共现网络</a:t>
            </a: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图片 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993" y="1415172"/>
            <a:ext cx="7715138" cy="502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7059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其他例子：马克思主义研究</a:t>
            </a:r>
            <a:r>
              <a:rPr lang="zh-CN" altLang="en-US" dirty="0" smtClean="0"/>
              <a:t>的</a:t>
            </a:r>
            <a:r>
              <a:rPr lang="zh-CN" altLang="en-US" dirty="0"/>
              <a:t>共被</a:t>
            </a:r>
            <a:r>
              <a:rPr lang="zh-CN" altLang="en-US" dirty="0" smtClean="0"/>
              <a:t>引网络</a:t>
            </a:r>
            <a:endParaRPr lang="zh-CN" altLang="en-US" dirty="0"/>
          </a:p>
        </p:txBody>
      </p:sp>
      <p:pic>
        <p:nvPicPr>
          <p:cNvPr id="5" name="图片 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394" y="1349375"/>
            <a:ext cx="7853155" cy="5118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2395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更</a:t>
            </a:r>
            <a:r>
              <a:rPr lang="zh-CN" altLang="en-US" dirty="0" smtClean="0"/>
              <a:t>对信息参见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 smtClean="0"/>
              <a:t>Chen, C. (2014) The CiteSpace Manual. </a:t>
            </a:r>
            <a:r>
              <a:rPr lang="en-US" altLang="zh-CN" dirty="0" smtClean="0">
                <a:hlinkClick r:id="rId2"/>
              </a:rPr>
              <a:t>http://cluster.ischool.drexel.edu/~cchen/citespace/CiteSpaceManual.pdf</a:t>
            </a:r>
            <a:r>
              <a:rPr lang="en-US" altLang="zh-CN" dirty="0" smtClean="0"/>
              <a:t> </a:t>
            </a:r>
          </a:p>
          <a:p>
            <a:r>
              <a:rPr lang="zh-CN" altLang="en-US" dirty="0" smtClean="0"/>
              <a:t>如何</a:t>
            </a:r>
            <a:r>
              <a:rPr lang="zh-CN" altLang="en-US" dirty="0"/>
              <a:t>使用</a:t>
            </a:r>
            <a:r>
              <a:rPr lang="en-US" altLang="zh-CN" dirty="0" err="1"/>
              <a:t>CiteSpace+Google</a:t>
            </a:r>
            <a:r>
              <a:rPr lang="en-US" altLang="zh-CN" dirty="0"/>
              <a:t> Earth</a:t>
            </a:r>
            <a:r>
              <a:rPr lang="zh-CN" altLang="en-US" dirty="0"/>
              <a:t>进行文献的地理可视化</a:t>
            </a:r>
          </a:p>
          <a:p>
            <a:r>
              <a:rPr lang="en-US" altLang="zh-CN" dirty="0" smtClean="0">
                <a:hlinkClick r:id="rId3"/>
              </a:rPr>
              <a:t>http://cluster.ischool.drexel.edu/~cchen/citespace/doc/tutorial/how_to_use_CiteSpace+GoogleEarth.pdf</a:t>
            </a:r>
            <a:r>
              <a:rPr lang="en-US" altLang="zh-CN" dirty="0" smtClean="0"/>
              <a:t> </a:t>
            </a:r>
          </a:p>
          <a:p>
            <a:r>
              <a:rPr lang="zh-CN" altLang="en-US" dirty="0"/>
              <a:t>如何从</a:t>
            </a:r>
            <a:r>
              <a:rPr lang="en-US" altLang="zh-CN" dirty="0"/>
              <a:t>Web of Science</a:t>
            </a:r>
            <a:r>
              <a:rPr lang="zh-CN" altLang="en-US" dirty="0"/>
              <a:t>下载数据</a:t>
            </a:r>
          </a:p>
          <a:p>
            <a:r>
              <a:rPr lang="en-US" altLang="zh-CN" dirty="0" smtClean="0">
                <a:hlinkClick r:id="rId4"/>
              </a:rPr>
              <a:t>http://cluster.isch</a:t>
            </a:r>
            <a:r>
              <a:rPr lang="en-US" altLang="zh-CN" u="sng" dirty="0" smtClean="0">
                <a:hlinkClick r:id="rId4"/>
              </a:rPr>
              <a:t>ool.drexel.</a:t>
            </a:r>
            <a:r>
              <a:rPr lang="en-US" altLang="zh-CN" dirty="0" smtClean="0">
                <a:hlinkClick r:id="rId4"/>
              </a:rPr>
              <a:t>edu/~cchen/citespace/doc/tutorial/how_to_download_from_WOS.pdf</a:t>
            </a:r>
            <a:r>
              <a:rPr lang="en-US" altLang="zh-CN" dirty="0" smtClean="0"/>
              <a:t> </a:t>
            </a:r>
          </a:p>
          <a:p>
            <a:r>
              <a:rPr lang="zh-CN" altLang="en-US" dirty="0"/>
              <a:t>如何使用</a:t>
            </a:r>
            <a:r>
              <a:rPr lang="en-US" altLang="zh-CN" dirty="0"/>
              <a:t>CiteSpace</a:t>
            </a:r>
            <a:r>
              <a:rPr lang="zh-CN" altLang="en-US" dirty="0"/>
              <a:t>进行文献共被引分析</a:t>
            </a:r>
          </a:p>
          <a:p>
            <a:r>
              <a:rPr lang="en-US" altLang="zh-CN" dirty="0">
                <a:hlinkClick r:id="rId5"/>
              </a:rPr>
              <a:t>http://blog.sciencenet.cn/blog-554179-836585.html </a:t>
            </a:r>
            <a:r>
              <a:rPr lang="en-US" altLang="zh-CN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706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721</Words>
  <Application>Microsoft Office PowerPoint</Application>
  <PresentationFormat>Widescreen</PresentationFormat>
  <Paragraphs>101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宋体</vt:lpstr>
      <vt:lpstr>Arial</vt:lpstr>
      <vt:lpstr>Calibri</vt:lpstr>
      <vt:lpstr>Calibri Light</vt:lpstr>
      <vt:lpstr>Times New Roman</vt:lpstr>
      <vt:lpstr>Office Theme</vt:lpstr>
      <vt:lpstr>如何使用CiteSpace进行中文的文献分析（II）：CSSCI部分</vt:lpstr>
      <vt:lpstr>1. CiteSpace可分析的中文数据库</vt:lpstr>
      <vt:lpstr>2. 登录数据库</vt:lpstr>
      <vt:lpstr>3. 进入检索页面</vt:lpstr>
      <vt:lpstr>4. 检索结果及其基本信息</vt:lpstr>
      <vt:lpstr>5. 选择并下载数据</vt:lpstr>
      <vt:lpstr>6.数据导出 </vt:lpstr>
      <vt:lpstr>7. 数据转换</vt:lpstr>
      <vt:lpstr>7. 数据转换</vt:lpstr>
      <vt:lpstr>7. 数据转换</vt:lpstr>
      <vt:lpstr>8.数据转换结果</vt:lpstr>
      <vt:lpstr>9.建立分析项目文件</vt:lpstr>
      <vt:lpstr>10.使用CiteSpace进行分析</vt:lpstr>
      <vt:lpstr>10.使用CiteSpace进行分析</vt:lpstr>
      <vt:lpstr>11.结果</vt:lpstr>
      <vt:lpstr>11.结果</vt:lpstr>
      <vt:lpstr>例子1：《经济研究》的知识图谱</vt:lpstr>
      <vt:lpstr>其他例子：《经济研究》的科学知识图谱</vt:lpstr>
      <vt:lpstr>例子2：马克思主义研究的共词网络</vt:lpstr>
      <vt:lpstr>其他例子：马克思主义研究的共被引网络</vt:lpstr>
      <vt:lpstr>更对信息参见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如何使用CiteSpace进行中文的文献分析</dc:title>
  <dc:creator>Jerry Lee</dc:creator>
  <cp:lastModifiedBy>Jerry Lee</cp:lastModifiedBy>
  <cp:revision>23</cp:revision>
  <dcterms:created xsi:type="dcterms:W3CDTF">2014-10-23T09:28:14Z</dcterms:created>
  <dcterms:modified xsi:type="dcterms:W3CDTF">2014-11-14T02:21:24Z</dcterms:modified>
</cp:coreProperties>
</file>